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Carlos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b="1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mochilas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b="1" dirty="0" err="1" smtClean="0"/>
              <a:t>nuestra</a:t>
            </a:r>
            <a:r>
              <a:rPr lang="en-US" dirty="0" smtClean="0"/>
              <a:t> casa </a:t>
            </a:r>
            <a:r>
              <a:rPr lang="en-US" dirty="0"/>
              <a:t>con </a:t>
            </a:r>
            <a:r>
              <a:rPr lang="en-US" b="1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equation to show possession when using an apostrophe in English?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Object + de + Subject</a:t>
            </a:r>
          </a:p>
          <a:p>
            <a:endParaRPr lang="en-US" dirty="0"/>
          </a:p>
          <a:p>
            <a:r>
              <a:rPr lang="en-US" dirty="0" smtClean="0"/>
              <a:t>(el </a:t>
            </a:r>
            <a:r>
              <a:rPr lang="en-US" dirty="0" err="1" smtClean="0"/>
              <a:t>libro</a:t>
            </a:r>
            <a:r>
              <a:rPr lang="en-US" dirty="0" smtClean="0"/>
              <a:t> de Carmen)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r>
              <a:rPr lang="en-US" dirty="0" smtClean="0"/>
              <a:t> </a:t>
            </a:r>
            <a:r>
              <a:rPr lang="en-US" dirty="0" smtClean="0"/>
              <a:t>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There are two conjugations of the verb </a:t>
            </a:r>
            <a:r>
              <a:rPr lang="en-US" dirty="0" err="1" smtClean="0"/>
              <a:t>encantar</a:t>
            </a:r>
            <a:r>
              <a:rPr lang="en-US" dirty="0" smtClean="0"/>
              <a:t>. What are they?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Encanta</a:t>
            </a:r>
            <a:r>
              <a:rPr lang="en-US" dirty="0" smtClean="0"/>
              <a:t> and </a:t>
            </a:r>
            <a:r>
              <a:rPr lang="en-US" dirty="0" err="1" smtClean="0"/>
              <a:t>Encantan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do you use the verb </a:t>
            </a:r>
            <a:r>
              <a:rPr lang="en-US" dirty="0" err="1" smtClean="0"/>
              <a:t>encantan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the object that directly follows it is plural. For example, “Me </a:t>
            </a:r>
            <a:r>
              <a:rPr lang="en-US" dirty="0" err="1" smtClean="0"/>
              <a:t>encantan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do you use </a:t>
            </a:r>
            <a:r>
              <a:rPr lang="en-US" dirty="0" err="1" smtClean="0"/>
              <a:t>encanta</a:t>
            </a:r>
            <a:r>
              <a:rPr lang="en-US" dirty="0" smtClean="0"/>
              <a:t>? (two instances)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use </a:t>
            </a:r>
            <a:r>
              <a:rPr lang="en-US" dirty="0" err="1" smtClean="0"/>
              <a:t>encanta</a:t>
            </a:r>
            <a:r>
              <a:rPr lang="en-US" dirty="0" smtClean="0"/>
              <a:t> when the object that directly follows it is singular. For instance, “Me </a:t>
            </a:r>
            <a:r>
              <a:rPr lang="en-US" dirty="0" err="1" smtClean="0"/>
              <a:t>encanta</a:t>
            </a:r>
            <a:r>
              <a:rPr lang="en-US" dirty="0" smtClean="0"/>
              <a:t> el chocolate y el café.”</a:t>
            </a:r>
          </a:p>
          <a:p>
            <a:endParaRPr lang="en-US" dirty="0"/>
          </a:p>
          <a:p>
            <a:r>
              <a:rPr lang="en-US" dirty="0" smtClean="0"/>
              <a:t>You also use </a:t>
            </a:r>
            <a:r>
              <a:rPr lang="en-US" dirty="0" err="1" smtClean="0"/>
              <a:t>encanta</a:t>
            </a:r>
            <a:r>
              <a:rPr lang="en-US" dirty="0" smtClean="0"/>
              <a:t> when it is directly followed by an infinitive verb (a verb that has not been conjugated). For example, “Me </a:t>
            </a:r>
            <a:r>
              <a:rPr lang="en-US" dirty="0" err="1" smtClean="0"/>
              <a:t>encanta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r>
              <a:rPr lang="en-US" dirty="0" smtClean="0"/>
              <a:t> is not used with subject pronouns. Instead we use what?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Instead of subject pronouns, we use indirect object pronouns with the </a:t>
            </a:r>
            <a:r>
              <a:rPr lang="en-US" dirty="0" err="1" smtClean="0"/>
              <a:t>encantar</a:t>
            </a:r>
            <a:r>
              <a:rPr lang="en-US" dirty="0" smtClean="0"/>
              <a:t>. These include me, </a:t>
            </a:r>
            <a:r>
              <a:rPr lang="en-US" dirty="0" err="1" smtClean="0"/>
              <a:t>te</a:t>
            </a:r>
            <a:r>
              <a:rPr lang="en-US" dirty="0" smtClean="0"/>
              <a:t>, le, </a:t>
            </a:r>
            <a:r>
              <a:rPr lang="en-US" dirty="0" err="1" smtClean="0"/>
              <a:t>nos</a:t>
            </a:r>
            <a:r>
              <a:rPr lang="en-US" dirty="0" smtClean="0"/>
              <a:t>, and les.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would I say the sentence below in Spanish? Be sure to use the proper clarifier as well. </a:t>
            </a:r>
          </a:p>
          <a:p>
            <a:endParaRPr lang="en-US" dirty="0"/>
          </a:p>
          <a:p>
            <a:r>
              <a:rPr lang="en-US" dirty="0" smtClean="0"/>
              <a:t>Selena really loves to sing at night.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Selena le </a:t>
            </a:r>
            <a:r>
              <a:rPr lang="en-US" dirty="0" err="1" smtClean="0"/>
              <a:t>encanta</a:t>
            </a:r>
            <a:r>
              <a:rPr lang="en-US" dirty="0" smtClean="0"/>
              <a:t> </a:t>
            </a:r>
            <a:r>
              <a:rPr lang="en-US" dirty="0" err="1" smtClean="0"/>
              <a:t>cantar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Encantar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</a:t>
            </a:r>
            <a:r>
              <a:rPr lang="en-US" dirty="0" smtClean="0"/>
              <a:t>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There are three types of verbs in Spanish. What are they and what are their verb endings?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1446"/>
              </p:ext>
            </p:extLst>
          </p:nvPr>
        </p:nvGraphicFramePr>
        <p:xfrm>
          <a:off x="3290956" y="1039927"/>
          <a:ext cx="8128000" cy="1107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Nosotros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</a:t>
                      </a:r>
                      <a:r>
                        <a:rPr lang="en-US" b="0" dirty="0" err="1" smtClean="0"/>
                        <a:t>amos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áis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6539"/>
              </p:ext>
            </p:extLst>
          </p:nvPr>
        </p:nvGraphicFramePr>
        <p:xfrm>
          <a:off x="3324086" y="2411527"/>
          <a:ext cx="8128000" cy="1107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Nosotros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</a:t>
                      </a:r>
                      <a:r>
                        <a:rPr lang="en-US" b="0" dirty="0" err="1" smtClean="0"/>
                        <a:t>emos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5484"/>
              </p:ext>
            </p:extLst>
          </p:nvPr>
        </p:nvGraphicFramePr>
        <p:xfrm>
          <a:off x="3330712" y="3875892"/>
          <a:ext cx="8128000" cy="1107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Nosotros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</a:t>
                      </a:r>
                      <a:r>
                        <a:rPr lang="en-US" b="0" dirty="0" err="1" smtClean="0"/>
                        <a:t>imos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ís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6852" y="1166191"/>
            <a:ext cx="1033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-AR Verbs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73356" y="2564295"/>
            <a:ext cx="1033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-ER Verbs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66730" y="3962400"/>
            <a:ext cx="1033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-IR Verbs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do the following verbs mean, and what are their stems?</a:t>
            </a:r>
          </a:p>
          <a:p>
            <a:endParaRPr lang="en-US" dirty="0" smtClean="0"/>
          </a:p>
          <a:p>
            <a:r>
              <a:rPr lang="en-US" dirty="0" err="1" smtClean="0"/>
              <a:t>Ayudar</a:t>
            </a:r>
            <a:endParaRPr lang="en-US" dirty="0" smtClean="0"/>
          </a:p>
          <a:p>
            <a:r>
              <a:rPr lang="en-US" dirty="0" err="1"/>
              <a:t>Concinar</a:t>
            </a:r>
            <a:endParaRPr lang="en-US" dirty="0"/>
          </a:p>
          <a:p>
            <a:r>
              <a:rPr lang="en-US" dirty="0" err="1" smtClean="0"/>
              <a:t>Comprar</a:t>
            </a:r>
            <a:endParaRPr lang="en-US" dirty="0" smtClean="0"/>
          </a:p>
          <a:p>
            <a:r>
              <a:rPr lang="en-US" dirty="0" err="1" smtClean="0"/>
              <a:t>Limpiar</a:t>
            </a:r>
            <a:endParaRPr lang="en-US" dirty="0" smtClean="0"/>
          </a:p>
          <a:p>
            <a:r>
              <a:rPr lang="en-US" dirty="0" err="1" smtClean="0"/>
              <a:t>Organizar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Ayudar</a:t>
            </a:r>
            <a:r>
              <a:rPr lang="en-US" dirty="0" smtClean="0"/>
              <a:t>: to help, </a:t>
            </a:r>
            <a:r>
              <a:rPr lang="en-US" dirty="0" err="1" smtClean="0"/>
              <a:t>ayud</a:t>
            </a:r>
            <a:endParaRPr lang="en-US" dirty="0"/>
          </a:p>
          <a:p>
            <a:r>
              <a:rPr lang="en-US" dirty="0" err="1" smtClean="0"/>
              <a:t>Concinar</a:t>
            </a:r>
            <a:r>
              <a:rPr lang="en-US" dirty="0" smtClean="0"/>
              <a:t>: to cook, </a:t>
            </a:r>
            <a:r>
              <a:rPr lang="en-US" dirty="0" err="1" smtClean="0"/>
              <a:t>cocin</a:t>
            </a:r>
            <a:endParaRPr lang="en-US" dirty="0"/>
          </a:p>
          <a:p>
            <a:r>
              <a:rPr lang="en-US" dirty="0" err="1" smtClean="0"/>
              <a:t>Comprar</a:t>
            </a:r>
            <a:r>
              <a:rPr lang="en-US" dirty="0" smtClean="0"/>
              <a:t>: to buy, </a:t>
            </a:r>
            <a:r>
              <a:rPr lang="en-US" dirty="0" err="1" smtClean="0"/>
              <a:t>compr</a:t>
            </a:r>
            <a:endParaRPr lang="en-US" dirty="0"/>
          </a:p>
          <a:p>
            <a:r>
              <a:rPr lang="en-US" dirty="0" err="1" smtClean="0"/>
              <a:t>Limpiar</a:t>
            </a:r>
            <a:r>
              <a:rPr lang="en-US" dirty="0" smtClean="0"/>
              <a:t>: to clean, </a:t>
            </a:r>
            <a:r>
              <a:rPr lang="en-US" dirty="0" err="1" smtClean="0"/>
              <a:t>limpi</a:t>
            </a:r>
            <a:endParaRPr lang="en-US" dirty="0"/>
          </a:p>
          <a:p>
            <a:r>
              <a:rPr lang="en-US" dirty="0" err="1" smtClean="0"/>
              <a:t>Organizar</a:t>
            </a:r>
            <a:r>
              <a:rPr lang="en-US" dirty="0" smtClean="0"/>
              <a:t>: to organize, </a:t>
            </a:r>
            <a:r>
              <a:rPr lang="en-US" dirty="0" err="1" smtClean="0"/>
              <a:t>organiz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we say that a verb is a go verb, it only impacts one subject pronoun. What is that subject pronoun?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Possessive adjectives, like all adjectives, must be sure to agree in what two ways?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It only impacts the </a:t>
            </a:r>
            <a:r>
              <a:rPr lang="en-US" dirty="0" err="1" smtClean="0"/>
              <a:t>yo</a:t>
            </a:r>
            <a:r>
              <a:rPr lang="en-US" dirty="0" smtClean="0"/>
              <a:t> form. </a:t>
            </a:r>
          </a:p>
          <a:p>
            <a:endParaRPr lang="en-US" dirty="0"/>
          </a:p>
          <a:p>
            <a:r>
              <a:rPr lang="en-US" dirty="0" smtClean="0"/>
              <a:t>For instance,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r>
              <a:rPr lang="en-US" dirty="0" smtClean="0"/>
              <a:t>, and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oigo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Some verbs are stem-changers. What are the three types of stem changers that we have learned about?</a:t>
            </a:r>
          </a:p>
          <a:p>
            <a:endParaRPr lang="en-US" dirty="0"/>
          </a:p>
          <a:p>
            <a:r>
              <a:rPr lang="en-US" dirty="0" smtClean="0"/>
              <a:t>Also, stem-changes never happen with which two subject pronouns?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smtClean="0">
                <a:sym typeface="Wingdings" panose="05000000000000000000" pitchFamily="2" charset="2"/>
              </a:rPr>
              <a:t> IE: </a:t>
            </a:r>
            <a:r>
              <a:rPr lang="en-US" dirty="0" err="1" smtClean="0">
                <a:sym typeface="Wingdings" panose="05000000000000000000" pitchFamily="2" charset="2"/>
              </a:rPr>
              <a:t>Tener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Venir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  I: </a:t>
            </a:r>
            <a:r>
              <a:rPr lang="en-US" dirty="0" err="1" smtClean="0">
                <a:sym typeface="Wingdings" panose="05000000000000000000" pitchFamily="2" charset="2"/>
              </a:rPr>
              <a:t>Decir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  UE: </a:t>
            </a:r>
            <a:r>
              <a:rPr lang="en-US" dirty="0" err="1" smtClean="0">
                <a:sym typeface="Wingdings" panose="05000000000000000000" pitchFamily="2" charset="2"/>
              </a:rPr>
              <a:t>Dormir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stem never changes in the </a:t>
            </a:r>
            <a:r>
              <a:rPr lang="en-US" dirty="0" err="1" smtClean="0">
                <a:sym typeface="Wingdings" panose="05000000000000000000" pitchFamily="2" charset="2"/>
              </a:rPr>
              <a:t>nosotros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err="1" smtClean="0">
                <a:sym typeface="Wingdings" panose="05000000000000000000" pitchFamily="2" charset="2"/>
              </a:rPr>
              <a:t>vosotros</a:t>
            </a:r>
            <a:r>
              <a:rPr lang="en-US" dirty="0" smtClean="0">
                <a:sym typeface="Wingdings" panose="05000000000000000000" pitchFamily="2" charset="2"/>
              </a:rPr>
              <a:t> forms.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Conjugate the verb “</a:t>
            </a:r>
            <a:r>
              <a:rPr lang="en-US" dirty="0" err="1" smtClean="0"/>
              <a:t>decir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84427"/>
              </p:ext>
            </p:extLst>
          </p:nvPr>
        </p:nvGraphicFramePr>
        <p:xfrm>
          <a:off x="2847007" y="2583806"/>
          <a:ext cx="8128000" cy="1107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Digo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Nosotros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Decimos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Decís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do you say the following: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In the morning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afternoon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evening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In the </a:t>
            </a:r>
            <a:r>
              <a:rPr lang="en-US" dirty="0" smtClean="0"/>
              <a:t>morning –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</a:t>
            </a:r>
            <a:r>
              <a:rPr lang="en-US" dirty="0" smtClean="0"/>
              <a:t>afternoon –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tarde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the </a:t>
            </a:r>
            <a:r>
              <a:rPr lang="en-US" dirty="0" smtClean="0"/>
              <a:t>evening –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 smtClean="0"/>
              <a:t>*Hint: You should remember these from talking about time.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do you say the following: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Before</a:t>
            </a:r>
          </a:p>
          <a:p>
            <a:pPr marL="514350" indent="-514350">
              <a:buAutoNum type="arabicPeriod"/>
            </a:pPr>
            <a:r>
              <a:rPr lang="en-US" dirty="0" smtClean="0"/>
              <a:t>After</a:t>
            </a:r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Before – antes de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After –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 smtClean="0"/>
              <a:t>*Hint: You should remember these from Unit 5 and the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Orales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Gender and number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Siempre</a:t>
            </a:r>
            <a:r>
              <a:rPr lang="en-US" dirty="0" smtClean="0"/>
              <a:t> means always and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means almost always. How do I say never and almost never?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Never: </a:t>
            </a:r>
            <a:r>
              <a:rPr lang="en-US" dirty="0" err="1" smtClean="0"/>
              <a:t>Nunce</a:t>
            </a:r>
            <a:endParaRPr lang="en-US" dirty="0" smtClean="0"/>
          </a:p>
          <a:p>
            <a:r>
              <a:rPr lang="en-US" dirty="0" smtClean="0"/>
              <a:t>Almost never: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¿Con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frecuencia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tarea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/</a:t>
            </a:r>
            <a:r>
              <a:rPr lang="en-US" dirty="0" err="1" smtClean="0"/>
              <a:t>nunca</a:t>
            </a:r>
            <a:r>
              <a:rPr lang="en-US" dirty="0" smtClean="0"/>
              <a:t>/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/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/a </a:t>
            </a:r>
            <a:r>
              <a:rPr lang="en-US" dirty="0" err="1" smtClean="0"/>
              <a:t>veces</a:t>
            </a:r>
            <a:r>
              <a:rPr lang="en-US" dirty="0" smtClean="0"/>
              <a:t>/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/etc.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Arrange the following items from least frequent to most frequent:</a:t>
            </a:r>
          </a:p>
          <a:p>
            <a:endParaRPr lang="en-US" dirty="0"/>
          </a:p>
          <a:p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endParaRPr lang="en-US" dirty="0" smtClean="0"/>
          </a:p>
          <a:p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veces</a:t>
            </a:r>
            <a:endParaRPr lang="en-US" dirty="0" smtClean="0"/>
          </a:p>
          <a:p>
            <a:r>
              <a:rPr lang="en-US" dirty="0" err="1" smtClean="0"/>
              <a:t>Siempre</a:t>
            </a:r>
            <a:endParaRPr lang="en-US" dirty="0" smtClean="0"/>
          </a:p>
          <a:p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vez</a:t>
            </a:r>
            <a:r>
              <a:rPr lang="en-US" dirty="0" smtClean="0"/>
              <a:t> en </a:t>
            </a:r>
            <a:r>
              <a:rPr lang="en-US" dirty="0" err="1" smtClean="0"/>
              <a:t>cuando</a:t>
            </a:r>
            <a:endParaRPr lang="en-US" dirty="0" smtClean="0"/>
          </a:p>
          <a:p>
            <a:r>
              <a:rPr lang="en-US" dirty="0" err="1" smtClean="0"/>
              <a:t>Nunca</a:t>
            </a:r>
            <a:endParaRPr lang="en-US" dirty="0" smtClean="0"/>
          </a:p>
          <a:p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Nunca</a:t>
            </a:r>
            <a:r>
              <a:rPr lang="en-US" dirty="0" smtClean="0"/>
              <a:t> - never</a:t>
            </a:r>
          </a:p>
          <a:p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– almost never</a:t>
            </a:r>
          </a:p>
          <a:p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– only when</a:t>
            </a:r>
          </a:p>
          <a:p>
            <a:r>
              <a:rPr lang="en-US" dirty="0"/>
              <a:t>De </a:t>
            </a:r>
            <a:r>
              <a:rPr lang="en-US" dirty="0" err="1"/>
              <a:t>vez</a:t>
            </a:r>
            <a:r>
              <a:rPr lang="en-US" dirty="0"/>
              <a:t> en </a:t>
            </a:r>
            <a:r>
              <a:rPr lang="en-US" dirty="0" err="1" smtClean="0"/>
              <a:t>cuando</a:t>
            </a:r>
            <a:r>
              <a:rPr lang="en-US" dirty="0" smtClean="0"/>
              <a:t> – once in a while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veces</a:t>
            </a:r>
            <a:r>
              <a:rPr lang="en-US" dirty="0" smtClean="0"/>
              <a:t> - sometimes</a:t>
            </a:r>
          </a:p>
          <a:p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- often</a:t>
            </a:r>
            <a:endParaRPr lang="en-US" dirty="0"/>
          </a:p>
          <a:p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– almost always</a:t>
            </a:r>
            <a:endParaRPr lang="en-US" dirty="0"/>
          </a:p>
          <a:p>
            <a:r>
              <a:rPr lang="en-US" dirty="0" err="1" smtClean="0"/>
              <a:t>Siempre</a:t>
            </a:r>
            <a:r>
              <a:rPr lang="en-US" dirty="0" smtClean="0"/>
              <a:t> - always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questions </a:t>
            </a:r>
            <a:r>
              <a:rPr lang="en-US" dirty="0" smtClean="0"/>
              <a:t>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de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__________.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Abuela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hijo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es</a:t>
            </a:r>
            <a:r>
              <a:rPr lang="en-US" dirty="0" smtClean="0"/>
              <a:t> mi __________.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are the two possessive adjectives that mean “my” and are used when the subject is “</a:t>
            </a:r>
            <a:r>
              <a:rPr lang="en-US" dirty="0" err="1" smtClean="0"/>
              <a:t>yo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H</a:t>
            </a:r>
            <a:r>
              <a:rPr lang="en-US" dirty="0" err="1" smtClean="0"/>
              <a:t>ermano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hijas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abuelos</a:t>
            </a:r>
            <a:r>
              <a:rPr lang="en-US" dirty="0" smtClean="0"/>
              <a:t> son </a:t>
            </a:r>
            <a:r>
              <a:rPr lang="en-US" dirty="0" err="1" smtClean="0"/>
              <a:t>mis</a:t>
            </a:r>
            <a:r>
              <a:rPr lang="en-US" dirty="0" smtClean="0"/>
              <a:t> __________.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Tías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hijos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tíos</a:t>
            </a:r>
            <a:r>
              <a:rPr lang="en-US" dirty="0" smtClean="0"/>
              <a:t> son </a:t>
            </a:r>
            <a:r>
              <a:rPr lang="en-US" dirty="0" err="1" smtClean="0"/>
              <a:t>mis</a:t>
            </a:r>
            <a:r>
              <a:rPr lang="en-US" dirty="0" smtClean="0"/>
              <a:t> __________.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Primos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es</a:t>
            </a:r>
            <a:r>
              <a:rPr lang="en-US" dirty="0" smtClean="0"/>
              <a:t> el __________ de mi </a:t>
            </a:r>
            <a:r>
              <a:rPr lang="en-US" dirty="0" err="1" smtClean="0"/>
              <a:t>madre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Esposo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and </a:t>
            </a:r>
            <a:r>
              <a:rPr lang="en-US" dirty="0" err="1" smtClean="0"/>
              <a:t>tu</a:t>
            </a:r>
            <a:r>
              <a:rPr lang="en-US" dirty="0" smtClean="0"/>
              <a:t> are two different words. What do they each mean?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: You (this is a subject pronoun)</a:t>
            </a:r>
          </a:p>
          <a:p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: Your (this is a possessive adjective; </a:t>
            </a:r>
            <a:r>
              <a:rPr lang="en-US" dirty="0" err="1" smtClean="0"/>
              <a:t>tus</a:t>
            </a:r>
            <a:r>
              <a:rPr lang="en-US" dirty="0" smtClean="0"/>
              <a:t> also means your and is used when the object that follows is plural)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Fill in the blanks in the sentence below with correct possessive adjectives:</a:t>
            </a:r>
          </a:p>
          <a:p>
            <a:endParaRPr lang="en-US" dirty="0"/>
          </a:p>
          <a:p>
            <a:r>
              <a:rPr lang="en-US" dirty="0" smtClean="0"/>
              <a:t>Carlos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__________ </a:t>
            </a:r>
            <a:r>
              <a:rPr lang="en-US" dirty="0" err="1" smtClean="0"/>
              <a:t>mochilas</a:t>
            </a:r>
            <a:r>
              <a:rPr lang="en-US" dirty="0" smtClean="0"/>
              <a:t> en __________ casa con __________ </a:t>
            </a:r>
            <a:r>
              <a:rPr lang="en-US" dirty="0" err="1" smtClean="0"/>
              <a:t>libros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980</Words>
  <Application>Microsoft Office PowerPoint</Application>
  <PresentationFormat>Widescreen</PresentationFormat>
  <Paragraphs>293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Corbel</vt:lpstr>
      <vt:lpstr>Wingdings</vt:lpstr>
      <vt:lpstr>Game Board Colorful 16x9</vt:lpstr>
      <vt:lpstr>PowerPoint Presentation</vt:lpstr>
      <vt:lpstr>Possession Questions</vt:lpstr>
      <vt:lpstr>Possession</vt:lpstr>
      <vt:lpstr>Possession</vt:lpstr>
      <vt:lpstr>Possession</vt:lpstr>
      <vt:lpstr>Possession</vt:lpstr>
      <vt:lpstr>Possession</vt:lpstr>
      <vt:lpstr>Possession</vt:lpstr>
      <vt:lpstr>Possession</vt:lpstr>
      <vt:lpstr>Possession</vt:lpstr>
      <vt:lpstr>Possession</vt:lpstr>
      <vt:lpstr>Possession</vt:lpstr>
      <vt:lpstr>Encantar questions follow</vt:lpstr>
      <vt:lpstr>Encantar</vt:lpstr>
      <vt:lpstr>Encantar</vt:lpstr>
      <vt:lpstr>Encantar</vt:lpstr>
      <vt:lpstr>Encantar</vt:lpstr>
      <vt:lpstr>Encantar</vt:lpstr>
      <vt:lpstr>Encantar</vt:lpstr>
      <vt:lpstr>Encantar</vt:lpstr>
      <vt:lpstr>Encantar</vt:lpstr>
      <vt:lpstr>Encantar</vt:lpstr>
      <vt:lpstr>Encantar</vt:lpstr>
      <vt:lpstr>Verbs questions follow</vt:lpstr>
      <vt:lpstr>Verbs</vt:lpstr>
      <vt:lpstr>Verbs</vt:lpstr>
      <vt:lpstr>Verbs</vt:lpstr>
      <vt:lpstr>Verbs</vt:lpstr>
      <vt:lpstr>Verbs</vt:lpstr>
      <vt:lpstr>Verbs</vt:lpstr>
      <vt:lpstr>Verbs</vt:lpstr>
      <vt:lpstr>Verbs</vt:lpstr>
      <vt:lpstr>Verbs</vt:lpstr>
      <vt:lpstr>Verbs</vt:lpstr>
      <vt:lpstr>Frequency questions follow</vt:lpstr>
      <vt:lpstr>Frequency</vt:lpstr>
      <vt:lpstr>Frequency</vt:lpstr>
      <vt:lpstr>Frequency</vt:lpstr>
      <vt:lpstr>Frequency</vt:lpstr>
      <vt:lpstr>Frequency</vt:lpstr>
      <vt:lpstr>Frequency</vt:lpstr>
      <vt:lpstr>Frequency</vt:lpstr>
      <vt:lpstr>Frequency</vt:lpstr>
      <vt:lpstr>Frequency</vt:lpstr>
      <vt:lpstr>Frequency</vt:lpstr>
      <vt:lpstr>Family questions follow</vt:lpstr>
      <vt:lpstr>Family </vt:lpstr>
      <vt:lpstr>Family</vt:lpstr>
      <vt:lpstr>Family</vt:lpstr>
      <vt:lpstr>Family </vt:lpstr>
      <vt:lpstr>Family</vt:lpstr>
      <vt:lpstr>Family</vt:lpstr>
      <vt:lpstr>Family </vt:lpstr>
      <vt:lpstr>Family </vt:lpstr>
      <vt:lpstr>Family</vt:lpstr>
      <vt:lpstr>Family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2015-05-13T20:02:06Z</dcterms:created>
  <dcterms:modified xsi:type="dcterms:W3CDTF">2015-05-13T20:59:25Z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